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256" r:id="rId3"/>
    <p:sldId id="283" r:id="rId4"/>
    <p:sldId id="271" r:id="rId5"/>
    <p:sldId id="272" r:id="rId6"/>
    <p:sldId id="275" r:id="rId7"/>
    <p:sldId id="277" r:id="rId8"/>
    <p:sldId id="264" r:id="rId9"/>
    <p:sldId id="281" r:id="rId10"/>
    <p:sldId id="274" r:id="rId11"/>
    <p:sldId id="289" r:id="rId12"/>
    <p:sldId id="290" r:id="rId13"/>
    <p:sldId id="278" r:id="rId14"/>
    <p:sldId id="279" r:id="rId15"/>
    <p:sldId id="288" r:id="rId16"/>
    <p:sldId id="280" r:id="rId17"/>
    <p:sldId id="282" r:id="rId18"/>
    <p:sldId id="284" r:id="rId19"/>
    <p:sldId id="285" r:id="rId20"/>
    <p:sldId id="286" r:id="rId21"/>
    <p:sldId id="28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49" d="100"/>
          <a:sy n="49" d="100"/>
        </p:scale>
        <p:origin x="-197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3F385-96F6-47A2-93DF-BE02F9C3BF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8025655"/>
      </p:ext>
    </p:extLst>
  </p:cSld>
  <p:clrMapOvr>
    <a:masterClrMapping/>
  </p:clrMapOvr>
  <p:transition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D0EE143-D286-4A81-BC07-9DA7523366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3040018"/>
      </p:ext>
    </p:extLst>
  </p:cSld>
  <p:clrMapOvr>
    <a:masterClrMapping/>
  </p:clrMapOvr>
  <p:transition>
    <p:spli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FCEDA-A37C-42AC-BA5F-8E77393E86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9808487"/>
      </p:ext>
    </p:extLst>
  </p:cSld>
  <p:clrMapOvr>
    <a:masterClrMapping/>
  </p:clrMapOvr>
  <p:transition>
    <p:spli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6EA7C5A9-F8EC-48FF-9EA6-B060A0A353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685409"/>
      </p:ext>
    </p:extLst>
  </p:cSld>
  <p:clrMapOvr>
    <a:masterClrMapping/>
  </p:clrMapOvr>
  <p:transition>
    <p:split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9ED9C-7D10-48DC-8011-371AE9CB0D0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9820378"/>
      </p:ext>
    </p:extLst>
  </p:cSld>
  <p:clrMapOvr>
    <a:masterClrMapping/>
  </p:clrMapOvr>
  <p:transition>
    <p:spli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2F669-A315-4AB2-8CEF-9436844757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5790776"/>
      </p:ext>
    </p:extLst>
  </p:cSld>
  <p:clrMapOvr>
    <a:masterClrMapping/>
  </p:clrMapOvr>
  <p:transition>
    <p:split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DF4BE8-52D2-4FA6-872A-11E3B49FB3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7629161"/>
      </p:ext>
    </p:extLst>
  </p:cSld>
  <p:clrMapOvr>
    <a:masterClrMapping/>
  </p:clrMapOvr>
  <p:transition>
    <p:split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5B06A-472B-43BD-84EB-2A5B0DFD52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6064393"/>
      </p:ext>
    </p:extLst>
  </p:cSld>
  <p:clrMapOvr>
    <a:masterClrMapping/>
  </p:clrMapOvr>
  <p:transition>
    <p:split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84E11-A6CE-4107-BACC-F4E1D9537A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1348742"/>
      </p:ext>
    </p:extLst>
  </p:cSld>
  <p:clrMapOvr>
    <a:masterClrMapping/>
  </p:clrMapOvr>
  <p:transition>
    <p:spli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786BD-BA0F-4429-B2BA-5A8D064EB72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4777018"/>
      </p:ext>
    </p:extLst>
  </p:cSld>
  <p:clrMapOvr>
    <a:masterClrMapping/>
  </p:clrMapOvr>
  <p:transition>
    <p:split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8E515-5EDA-4183-8607-103A3876F8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4602830"/>
      </p:ext>
    </p:extLst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07CE75-B91F-4D47-BC1B-24E702DC0508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21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split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060848"/>
            <a:ext cx="8784976" cy="295232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Черемшанская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основная общеобразовательная школа имени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И.Н.Насыбуллина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Апастовского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692697"/>
            <a:ext cx="8496944" cy="1008111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2016-2017 учебного года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153401" cy="4226024"/>
          </a:xfrm>
        </p:spPr>
        <p:txBody>
          <a:bodyPr>
            <a:normAutofit fontScale="90000"/>
          </a:bodyPr>
          <a:lstStyle/>
          <a:p>
            <a:pPr marL="46037" indent="0" algn="ctr">
              <a:spcBef>
                <a:spcPct val="20000"/>
              </a:spcBef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4000" b="0" dirty="0" smtClean="0">
                <a:solidFill>
                  <a:srgbClr val="404040"/>
                </a:solidFill>
                <a:effectLst/>
                <a:latin typeface="Times New Roman"/>
                <a:ea typeface="Times New Roman"/>
                <a:cs typeface="+mn-cs"/>
              </a:rPr>
              <a:t>«Формирование ключевых компетенций обучающихся и педагогов как условие развития образовательного и воспитательного потенциала школы». </a:t>
            </a:r>
            <a:r>
              <a:rPr lang="ru-RU" sz="2200" b="0" dirty="0">
                <a:solidFill>
                  <a:srgbClr val="404040"/>
                </a:solidFill>
                <a:effectLst/>
                <a:ea typeface="+mn-ea"/>
                <a:cs typeface="+mn-cs"/>
              </a:rPr>
              <a:t/>
            </a:r>
            <a:br>
              <a:rPr lang="ru-RU" sz="2200" b="0" dirty="0">
                <a:solidFill>
                  <a:srgbClr val="404040"/>
                </a:solidFill>
                <a:effectLst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11267" name="Объект 2"/>
          <p:cNvSpPr>
            <a:spLocks noGrp="1"/>
          </p:cNvSpPr>
          <p:nvPr>
            <p:ph sz="quarter" idx="4294967295"/>
          </p:nvPr>
        </p:nvSpPr>
        <p:spPr>
          <a:xfrm>
            <a:off x="381000" y="152400"/>
            <a:ext cx="8458200" cy="838200"/>
          </a:xfrm>
          <a:prstGeom prst="rect">
            <a:avLst/>
          </a:prstGeom>
        </p:spPr>
        <p:txBody>
          <a:bodyPr/>
          <a:lstStyle/>
          <a:p>
            <a:pPr marL="44450" indent="0" algn="ctr">
              <a:spcAft>
                <a:spcPct val="0"/>
              </a:spcAft>
              <a:buFont typeface="Georgia" panose="02040502050405020303" pitchFamily="18" charset="0"/>
              <a:buNone/>
              <a:tabLst>
                <a:tab pos="809625" algn="l"/>
              </a:tabLst>
            </a:pPr>
            <a:r>
              <a:rPr lang="ru-RU" altLang="ru-RU" sz="40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Школа работает над темой</a:t>
            </a:r>
            <a:endParaRPr lang="ru-RU" altLang="ru-RU" sz="40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59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091727"/>
              </p:ext>
            </p:extLst>
          </p:nvPr>
        </p:nvGraphicFramePr>
        <p:xfrm>
          <a:off x="323528" y="2492894"/>
          <a:ext cx="7992887" cy="3149923"/>
        </p:xfrm>
        <a:graphic>
          <a:graphicData uri="http://schemas.openxmlformats.org/drawingml/2006/table">
            <a:tbl>
              <a:tblPr firstRow="1" firstCol="1" bandRow="1"/>
              <a:tblGrid>
                <a:gridCol w="2661656"/>
                <a:gridCol w="2945738"/>
                <a:gridCol w="2385493"/>
              </a:tblGrid>
              <a:tr h="70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учащихся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Аттестовано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 классы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5-9 классы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338328"/>
            <a:ext cx="8229601" cy="172252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6653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93304" y="1844823"/>
            <a:ext cx="8271933" cy="485154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Успевают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успевают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знаний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–47%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ru-RU" sz="2800" dirty="0" smtClean="0">
                <a:solidFill>
                  <a:srgbClr val="611617"/>
                </a:solidFill>
                <a:latin typeface="Times New Roman" panose="02020603050405020304" pitchFamily="18" charset="0"/>
              </a:rPr>
              <a:t>Количество </a:t>
            </a:r>
            <a:r>
              <a:rPr lang="ru-RU" sz="2800" dirty="0">
                <a:solidFill>
                  <a:srgbClr val="611617"/>
                </a:solidFill>
                <a:latin typeface="Times New Roman" panose="02020603050405020304" pitchFamily="18" charset="0"/>
              </a:rPr>
              <a:t>отличников – </a:t>
            </a:r>
            <a:r>
              <a:rPr lang="ru-RU" sz="2800" dirty="0" smtClean="0">
                <a:solidFill>
                  <a:srgbClr val="611617"/>
                </a:solidFill>
                <a:latin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srgbClr val="611617"/>
                </a:solidFill>
                <a:latin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611617"/>
                </a:solidFill>
                <a:latin typeface="Times New Roman" panose="02020603050405020304" pitchFamily="18" charset="0"/>
              </a:rPr>
            </a:br>
            <a:r>
              <a:rPr lang="ru-RU" sz="2800" dirty="0">
                <a:solidFill>
                  <a:srgbClr val="611617"/>
                </a:solidFill>
                <a:latin typeface="Times New Roman" panose="02020603050405020304" pitchFamily="18" charset="0"/>
              </a:rPr>
              <a:t>Количество хорошистов – </a:t>
            </a:r>
            <a:r>
              <a:rPr lang="ru-RU" sz="2800" dirty="0" smtClean="0">
                <a:solidFill>
                  <a:srgbClr val="611617"/>
                </a:solidFill>
                <a:latin typeface="Times New Roman" panose="02020603050405020304" pitchFamily="18" charset="0"/>
              </a:rPr>
              <a:t>13</a:t>
            </a:r>
            <a:r>
              <a:rPr lang="ru-RU" sz="2800" dirty="0">
                <a:solidFill>
                  <a:srgbClr val="611617"/>
                </a:solidFill>
                <a:latin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611617"/>
                </a:solidFill>
                <a:latin typeface="Times New Roman" panose="02020603050405020304" pitchFamily="18" charset="0"/>
              </a:rPr>
            </a:br>
            <a:r>
              <a:rPr lang="ru-RU" sz="2800" dirty="0">
                <a:solidFill>
                  <a:srgbClr val="420000"/>
                </a:solidFill>
                <a:latin typeface="Times New Roman" panose="02020603050405020304" pitchFamily="18" charset="0"/>
              </a:rPr>
              <a:t>С одной «4» – </a:t>
            </a:r>
            <a:r>
              <a:rPr lang="ru-RU" sz="2800" dirty="0" smtClean="0">
                <a:solidFill>
                  <a:srgbClr val="420000"/>
                </a:solidFill>
                <a:latin typeface="Times New Roman" panose="02020603050405020304" pitchFamily="18" charset="0"/>
              </a:rPr>
              <a:t>4</a:t>
            </a:r>
            <a:r>
              <a:rPr lang="ru-RU" sz="2800" dirty="0">
                <a:solidFill>
                  <a:srgbClr val="420000"/>
                </a:solidFill>
                <a:latin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420000"/>
                </a:solidFill>
                <a:latin typeface="Times New Roman" panose="02020603050405020304" pitchFamily="18" charset="0"/>
              </a:rPr>
            </a:br>
            <a:r>
              <a:rPr lang="ru-RU" sz="2800" dirty="0">
                <a:solidFill>
                  <a:srgbClr val="420000"/>
                </a:solidFill>
                <a:latin typeface="Times New Roman" panose="02020603050405020304" pitchFamily="18" charset="0"/>
              </a:rPr>
              <a:t>С одной «3» – 4</a:t>
            </a:r>
            <a:endParaRPr lang="ru-RU" sz="2800" dirty="0" smtClean="0">
              <a:solidFill>
                <a:srgbClr val="611617"/>
              </a:solidFill>
              <a:latin typeface="Times New Roman" panose="02020603050405020304" pitchFamily="18" charset="0"/>
            </a:endParaRPr>
          </a:p>
          <a:p>
            <a:pPr lvl="4"/>
            <a:endParaRPr lang="ru-RU" sz="2800" dirty="0" smtClean="0">
              <a:solidFill>
                <a:srgbClr val="611617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2016-2017 учебного года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2598004"/>
            <a:ext cx="705678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  <a:t/>
            </a:r>
            <a:b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9687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444708"/>
              </p:ext>
            </p:extLst>
          </p:nvPr>
        </p:nvGraphicFramePr>
        <p:xfrm>
          <a:off x="611560" y="1412776"/>
          <a:ext cx="7992888" cy="3384376"/>
        </p:xfrm>
        <a:graphic>
          <a:graphicData uri="http://schemas.openxmlformats.org/drawingml/2006/table">
            <a:tbl>
              <a:tblPr firstRow="1" firstCol="1" bandRow="1"/>
              <a:tblGrid>
                <a:gridCol w="1224136"/>
                <a:gridCol w="1512168"/>
                <a:gridCol w="1368152"/>
                <a:gridCol w="1224136"/>
                <a:gridCol w="1080120"/>
                <a:gridCol w="1584176"/>
              </a:tblGrid>
              <a:tr h="2412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учеников/ получили оценки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отличников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ударников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9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годовая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17/17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57,1%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35" marR="59035" marT="81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начальных классах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42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4136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знаний по  предметам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027750"/>
              </p:ext>
            </p:extLst>
          </p:nvPr>
        </p:nvGraphicFramePr>
        <p:xfrm>
          <a:off x="252413" y="1265238"/>
          <a:ext cx="8191500" cy="494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name="Документ" r:id="rId3" imgW="7859359" imgH="4758497" progId="Word.Document.12">
                  <p:embed/>
                </p:oleObj>
              </mc:Choice>
              <mc:Fallback>
                <p:oleObj name="Документ" r:id="rId3" imgW="7859359" imgH="47584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413" y="1265238"/>
                        <a:ext cx="8191500" cy="494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610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7833" y="2504653"/>
            <a:ext cx="7408333" cy="435334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/>
              </a:rPr>
              <a:t>Всего выпускников – 2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Успевают на «4» и «5» - 2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Успеваемость – 100%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Качество – 100%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Выпускники - 2017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1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выпускников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673155"/>
              </p:ext>
            </p:extLst>
          </p:nvPr>
        </p:nvGraphicFramePr>
        <p:xfrm>
          <a:off x="107504" y="1281708"/>
          <a:ext cx="8568952" cy="3947492"/>
        </p:xfrm>
        <a:graphic>
          <a:graphicData uri="http://schemas.openxmlformats.org/drawingml/2006/table">
            <a:tbl>
              <a:tblPr firstRow="1" firstCol="1" bandRow="1"/>
              <a:tblGrid>
                <a:gridCol w="432048"/>
                <a:gridCol w="2376264"/>
                <a:gridCol w="3312368"/>
                <a:gridCol w="2448272"/>
              </a:tblGrid>
              <a:tr h="11706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Учебное заведение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какой основе 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(коммерция 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или бюджет) 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6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Зиннатуллина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Зиля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Айратовна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Казанский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энергетический колледж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Бюджет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1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82" marR="47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Нуртдинова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Алия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Тахировна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МБОУ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</a:t>
                      </a:r>
                      <a:r>
                        <a:rPr lang="ru-RU" sz="24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Каратунская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582" marR="4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53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marL="0" indent="0">
              <a:buFont typeface="Georgia" panose="02040502050405020303" pitchFamily="18" charset="0"/>
              <a:buNone/>
              <a:defRPr/>
            </a:pPr>
            <a:endParaRPr lang="ru-RU" dirty="0"/>
          </a:p>
        </p:txBody>
      </p:sp>
      <p:sp>
        <p:nvSpPr>
          <p:cNvPr id="512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marL="44450" indent="0" algn="ctr">
              <a:spcAft>
                <a:spcPct val="0"/>
              </a:spcAft>
              <a:buFont typeface="Georgia" panose="02040502050405020303" pitchFamily="18" charset="0"/>
              <a:buNone/>
              <a:tabLst>
                <a:tab pos="809625" algn="l"/>
              </a:tabLst>
            </a:pPr>
            <a:r>
              <a:rPr lang="ru-RU" altLang="ru-RU" sz="40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Сравнительные результаты ОГЭ </a:t>
            </a:r>
            <a:endParaRPr lang="ru-RU" altLang="ru-RU" sz="40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Rectangle 6"/>
          <p:cNvSpPr>
            <a:spLocks noChangeArrowheads="1"/>
          </p:cNvSpPr>
          <p:nvPr/>
        </p:nvSpPr>
        <p:spPr bwMode="auto">
          <a:xfrm>
            <a:off x="1833563" y="1798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b="1" smtClean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ru-RU" altLang="ru-RU" sz="8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</a:endParaRPr>
          </a:p>
        </p:txBody>
      </p:sp>
      <p:sp>
        <p:nvSpPr>
          <p:cNvPr id="5167" name="Rectangle 7"/>
          <p:cNvSpPr>
            <a:spLocks noChangeArrowheads="1"/>
          </p:cNvSpPr>
          <p:nvPr/>
        </p:nvSpPr>
        <p:spPr bwMode="auto">
          <a:xfrm>
            <a:off x="1833563" y="50085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911104"/>
              </p:ext>
            </p:extLst>
          </p:nvPr>
        </p:nvGraphicFramePr>
        <p:xfrm>
          <a:off x="539553" y="1268758"/>
          <a:ext cx="7848871" cy="44007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6184"/>
                <a:gridCol w="1575244"/>
                <a:gridCol w="1817129"/>
                <a:gridCol w="2910314"/>
              </a:tblGrid>
              <a:tr h="895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предметы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2014/15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2015/2016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826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(первичный)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(первичный)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(первичный),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 (оценка)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826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(первичный)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(первичный)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32,5 (первичный),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(оценка)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826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 (первичный),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 (оценка)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826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(первичный),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(оценка)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826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Татарский язык (ЕРТ)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(первичный)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32,5 (первичный),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(оценка)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042288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за 2016-2017 учебный 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924430"/>
              </p:ext>
            </p:extLst>
          </p:nvPr>
        </p:nvGraphicFramePr>
        <p:xfrm>
          <a:off x="251520" y="1412777"/>
          <a:ext cx="8712968" cy="5211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166"/>
                <a:gridCol w="1607736"/>
                <a:gridCol w="3950332"/>
                <a:gridCol w="580023"/>
                <a:gridCol w="1238892"/>
                <a:gridCol w="1005819"/>
              </a:tblGrid>
              <a:tr h="449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ученика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конкурса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3421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Ф.Р.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дистанционная олимпиада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3474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Ф.Р.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предметная олимпиада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4937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Ф.Р.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дистанционный конкурс по математике «Олимпис-2017»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4937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Ф.Р.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математический конкурс-игра «Кенгуру»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3014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Ф.Р.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«Юный программист»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3068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Р..Р.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«Юный программист»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246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Р.Р.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Инфознайка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449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Ибрагимова К.И.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«Мой любимый герой»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Гран-при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3354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Ибрагимова К.И.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«Русская народная сказка»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3 сиепени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4937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Резчикова Е.С.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Межрегиональная научно-практическая конференция «Шаги в науку»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  <a:tr h="449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Гибадуллин Б.И.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«Замечательный вожатый»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3100" marR="5310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71538" y="3267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27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561095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деятельность</a:t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772132"/>
              </p:ext>
            </p:extLst>
          </p:nvPr>
        </p:nvGraphicFramePr>
        <p:xfrm>
          <a:off x="683568" y="1268760"/>
          <a:ext cx="7920879" cy="51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088"/>
                <a:gridCol w="1862829"/>
                <a:gridCol w="1561910"/>
                <a:gridCol w="2921003"/>
                <a:gridCol w="1046049"/>
              </a:tblGrid>
              <a:tr h="7872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кружка, руководитель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9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Здоровейка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Сабирова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Н.Т.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Спортивно-оздоровительное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 4. 6 кл.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54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«Умник»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Резчикова Н.В.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Обще-интеллектуальное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 3, 5 кл.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78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«Добрый мир»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Сафина А.М.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Духовно нравственное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культурное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2,3,4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«Веселый английский»,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Ибрагимова</a:t>
                      </a:r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С.С.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Социально-педагогическое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270" marR="5627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455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9200"/>
            <a:ext cx="8991600" cy="54864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171" name="Объект 2"/>
          <p:cNvSpPr>
            <a:spLocks noGrp="1"/>
          </p:cNvSpPr>
          <p:nvPr>
            <p:ph sz="quarter" idx="4294967295"/>
          </p:nvPr>
        </p:nvSpPr>
        <p:spPr>
          <a:xfrm>
            <a:off x="0" y="152400"/>
            <a:ext cx="9144000" cy="990600"/>
          </a:xfrm>
          <a:prstGeom prst="rect">
            <a:avLst/>
          </a:prstGeom>
        </p:spPr>
        <p:txBody>
          <a:bodyPr/>
          <a:lstStyle/>
          <a:p>
            <a:pPr marL="495300" indent="0" algn="ctr">
              <a:spcAft>
                <a:spcPct val="0"/>
              </a:spcAft>
              <a:buFont typeface="Georgia" panose="02040502050405020303" pitchFamily="18" charset="0"/>
              <a:buNone/>
            </a:pPr>
            <a:r>
              <a:rPr lang="ru-RU" alt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семинаров на базе МБОУ «</a:t>
            </a:r>
            <a:r>
              <a:rPr lang="ru-RU" alt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Черемшанская</a:t>
            </a:r>
            <a:r>
              <a:rPr lang="ru-RU" alt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ООШ»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66789"/>
              </p:ext>
            </p:extLst>
          </p:nvPr>
        </p:nvGraphicFramePr>
        <p:xfrm>
          <a:off x="395535" y="1700808"/>
          <a:ext cx="8424937" cy="4392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4029"/>
                <a:gridCol w="2825217"/>
                <a:gridCol w="1641611"/>
                <a:gridCol w="1641611"/>
                <a:gridCol w="1642469"/>
              </a:tblGrid>
              <a:tr h="873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семинара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проведения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230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заместителей директоров по воспитательной работе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ЗДВР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Шириязданова М.Р.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230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учителей татарского языка и литературы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 теле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Зиятдинова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Л.Р.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3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учителей физики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t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Идиятуллина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Г.К.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61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9200"/>
            <a:ext cx="9144000" cy="54864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195" name="Объект 2"/>
          <p:cNvSpPr>
            <a:spLocks noGrp="1"/>
          </p:cNvSpPr>
          <p:nvPr>
            <p:ph sz="quarter" idx="4294967295"/>
          </p:nvPr>
        </p:nvSpPr>
        <p:spPr>
          <a:xfrm>
            <a:off x="76200" y="152400"/>
            <a:ext cx="9067800" cy="3564632"/>
          </a:xfrm>
          <a:prstGeom prst="rect">
            <a:avLst/>
          </a:prstGeom>
        </p:spPr>
        <p:txBody>
          <a:bodyPr/>
          <a:lstStyle/>
          <a:p>
            <a:pPr marL="495300" indent="0"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педагогических работников в 2016-2017 учебном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  <a:p>
            <a:pPr marL="495300" indent="0" algn="ctr"/>
            <a:endParaRPr lang="ru-RU" b="1" dirty="0">
              <a:solidFill>
                <a:srgbClr val="FF0000"/>
              </a:solidFill>
            </a:endParaRPr>
          </a:p>
          <a:p>
            <a:pPr marL="495300" indent="0" algn="ctr"/>
            <a:endParaRPr lang="ru-RU" dirty="0"/>
          </a:p>
          <a:p>
            <a:pPr marL="495300" indent="0"/>
            <a:endParaRPr lang="ru-RU" alt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95419"/>
              </p:ext>
            </p:extLst>
          </p:nvPr>
        </p:nvGraphicFramePr>
        <p:xfrm>
          <a:off x="467544" y="1196752"/>
          <a:ext cx="8280920" cy="4752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8732"/>
                <a:gridCol w="3467791"/>
                <a:gridCol w="4214397"/>
              </a:tblGrid>
              <a:tr h="1584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Валиева 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Зульфия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Фаритовна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начальных классов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Резчикова Наталия Васильевна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начальных классов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Сафина Амина Мунировна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начальных классов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03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t-RU" dirty="0">
                <a:solidFill>
                  <a:srgbClr val="FF0000"/>
                </a:solidFill>
              </a:rPr>
              <a:t>П</a:t>
            </a:r>
            <a:r>
              <a:rPr lang="tt-RU" dirty="0" smtClean="0">
                <a:solidFill>
                  <a:srgbClr val="FF0000"/>
                </a:solidFill>
              </a:rPr>
              <a:t>рофессиональная </a:t>
            </a:r>
            <a:r>
              <a:rPr lang="tt-RU" dirty="0">
                <a:solidFill>
                  <a:srgbClr val="FF0000"/>
                </a:solidFill>
              </a:rPr>
              <a:t>переподготовка руководителей, учителей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721853"/>
              </p:ext>
            </p:extLst>
          </p:nvPr>
        </p:nvGraphicFramePr>
        <p:xfrm>
          <a:off x="611560" y="1700806"/>
          <a:ext cx="8208912" cy="47655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3526"/>
                <a:gridCol w="3639011"/>
                <a:gridCol w="1906986"/>
                <a:gridCol w="2069389"/>
              </a:tblGrid>
              <a:tr h="822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Вафин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Ильфат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Имамович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в образовании</a:t>
                      </a:r>
                      <a:endParaRPr lang="ru-RU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22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Идиятуллина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Гульшат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Карибулловна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Зам.директора по УР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в образовании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4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Идиятуллина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Гульшат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Карибулловна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математики, физики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Естествознание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22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Шириязданова Малауша Рашидовна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Зам.директора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ВР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в образовании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22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Ибрагимова Сирина Салимулловна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Учитель биологии и географии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455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839200" cy="60960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219" name="Объект 2"/>
          <p:cNvSpPr>
            <a:spLocks noGrp="1"/>
          </p:cNvSpPr>
          <p:nvPr>
            <p:ph sz="quarter" idx="4294967295"/>
          </p:nvPr>
        </p:nvSpPr>
        <p:spPr>
          <a:xfrm>
            <a:off x="228600" y="0"/>
            <a:ext cx="8686800" cy="914400"/>
          </a:xfrm>
          <a:prstGeom prst="rect">
            <a:avLst/>
          </a:prstGeom>
        </p:spPr>
        <p:txBody>
          <a:bodyPr/>
          <a:lstStyle/>
          <a:p>
            <a:pPr marL="44450" indent="0" algn="ctr">
              <a:buFont typeface="Georgia" panose="02040502050405020303" pitchFamily="18" charset="0"/>
              <a:buNone/>
            </a:pPr>
            <a:r>
              <a:rPr lang="ru-RU" altLang="ru-RU" sz="36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Олимпиадное движение </a:t>
            </a:r>
            <a:endParaRPr lang="ru-RU" altLang="ru-RU" sz="3600" smtClean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823414"/>
              </p:ext>
            </p:extLst>
          </p:nvPr>
        </p:nvGraphicFramePr>
        <p:xfrm>
          <a:off x="304800" y="762000"/>
          <a:ext cx="8610600" cy="5852160"/>
        </p:xfrm>
        <a:graphic>
          <a:graphicData uri="http://schemas.openxmlformats.org/drawingml/2006/table">
            <a:tbl>
              <a:tblPr/>
              <a:tblGrid>
                <a:gridCol w="2724150"/>
                <a:gridCol w="2943225"/>
                <a:gridCol w="2943225"/>
              </a:tblGrid>
              <a:tr h="5481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обучающегося</a:t>
                      </a:r>
                      <a:endParaRPr kumimoji="0" lang="ru-RU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олимпиады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81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Район, место 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Республика, место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419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</a:t>
                      </a:r>
                      <a:r>
                        <a:rPr lang="ru-RU" sz="3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Фанис</a:t>
                      </a:r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Раисович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по математике, 1 место</a:t>
                      </a:r>
                      <a:endParaRPr kumimoji="0" lang="ru-RU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</a:t>
                      </a:r>
                      <a:endParaRPr kumimoji="0" lang="ru-RU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419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Сафаров </a:t>
                      </a:r>
                      <a:r>
                        <a:rPr lang="ru-RU" sz="3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Рафис</a:t>
                      </a:r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Раисович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олимпиада по математике, 1 место</a:t>
                      </a:r>
                      <a:endParaRPr kumimoji="0" lang="ru-RU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2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anose="02040502050405020303" pitchFamily="18" charset="0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alt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</a:t>
                      </a:r>
                      <a:endParaRPr kumimoji="0" lang="ru-RU" alt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37" marR="342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31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39200" cy="8382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dirty="0" smtClean="0">
                <a:solidFill>
                  <a:srgbClr val="FF0066"/>
                </a:solidFill>
                <a:latin typeface="Bookman Old Style" pitchFamily="18" charset="0"/>
              </a:rPr>
              <a:t>НАШИ ПЕДАГОГИ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76200" y="1066800"/>
            <a:ext cx="9067800" cy="5791200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indent="-182880" algn="ctr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</a:t>
            </a: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Педагогический коллектив нашей школы состоит из 14 учителей, </a:t>
            </a: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endParaRPr lang="ru-RU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 Учитель высшей категории – 3</a:t>
            </a: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 Учитель первой категории – 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8</a:t>
            </a:r>
            <a:endParaRPr lang="ru-RU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 СЗД – 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3</a:t>
            </a:r>
            <a:endParaRPr lang="ru-RU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 </a:t>
            </a: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 </a:t>
            </a: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 </a:t>
            </a:r>
          </a:p>
          <a:p>
            <a:pPr indent="-182880" algn="just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-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</a:br>
            <a:endParaRPr lang="ru-RU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10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8229600" cy="586095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Директор нашей школы-</a:t>
            </a:r>
            <a:r>
              <a:rPr lang="en-US" sz="32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/>
            </a:r>
            <a:br>
              <a:rPr lang="en-US" sz="32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</a:rPr>
              <a:t>Вафин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> И.И., учитель истории и обществознания первой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</a:rPr>
              <a:t>квал.категории</a:t>
            </a:r>
            <a:r>
              <a:rPr lang="ru-RU" sz="3200" dirty="0" smtClean="0">
                <a:solidFill>
                  <a:srgbClr val="FFFF00"/>
                </a:solidFill>
                <a:effectLst/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FFFF00"/>
                </a:solidFill>
                <a:effectLst/>
                <a:latin typeface="Times New Roman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effectLst/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FFFF00"/>
                </a:solidFill>
                <a:effectLst/>
                <a:latin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>Заместитель директора по УР-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</a:rPr>
              <a:t>Идиятуллина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> Г.К., учитель математики и физики первой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</a:rPr>
              <a:t>квал.категории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itchFamily="18" charset="0"/>
              </a:rPr>
              <a:t>Заместитель директора по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>ВР-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</a:rPr>
              <a:t>Шириязданова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> М.Р., учитель русского языка и литературы первой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</a:rPr>
              <a:t>квал.категории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ru-RU" sz="3200" dirty="0" smtClean="0">
              <a:solidFill>
                <a:schemeClr val="tx1"/>
              </a:solidFill>
            </a:endParaRPr>
          </a:p>
        </p:txBody>
      </p:sp>
      <p:sp>
        <p:nvSpPr>
          <p:cNvPr id="12292" name="AutoShape 6" descr="https://edu.tatar.ru/upload/anketas/341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668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8534400" cy="685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0"/>
                <a:gd name="adj2" fmla="val 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НАШИ ПЕДАГОГИ</a:t>
            </a:r>
          </a:p>
        </p:txBody>
      </p:sp>
      <p:sp>
        <p:nvSpPr>
          <p:cNvPr id="16389" name="Rectangle 26"/>
          <p:cNvSpPr>
            <a:spLocks noChangeArrowheads="1"/>
          </p:cNvSpPr>
          <p:nvPr/>
        </p:nvSpPr>
        <p:spPr bwMode="auto">
          <a:xfrm>
            <a:off x="136120" y="1397484"/>
            <a:ext cx="8703080" cy="505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3200" b="1" dirty="0" err="1" smtClean="0">
                <a:latin typeface="Bookman Old Style" panose="02050604050505020204" pitchFamily="18" charset="0"/>
              </a:rPr>
              <a:t>Мингазова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3200" b="1" dirty="0" err="1" smtClean="0">
                <a:latin typeface="Bookman Old Style" panose="02050604050505020204" pitchFamily="18" charset="0"/>
              </a:rPr>
              <a:t>Фания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3200" b="1" dirty="0" err="1" smtClean="0">
                <a:latin typeface="Bookman Old Style" panose="02050604050505020204" pitchFamily="18" charset="0"/>
              </a:rPr>
              <a:t>Амировна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-учитель русского языка и литературы</a:t>
            </a:r>
          </a:p>
          <a:p>
            <a:pPr algn="ctr" eaLnBrk="1" hangingPunct="1">
              <a:spcBef>
                <a:spcPct val="20000"/>
              </a:spcBef>
            </a:pPr>
            <a:endParaRPr lang="ru-RU" altLang="ru-RU" sz="3200" b="1" dirty="0" smtClean="0"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 dirty="0" smtClean="0">
                <a:latin typeface="Bookman Old Style" panose="02050604050505020204" pitchFamily="18" charset="0"/>
              </a:rPr>
              <a:t>Сафарова </a:t>
            </a:r>
            <a:r>
              <a:rPr lang="ru-RU" altLang="ru-RU" sz="3200" b="1" dirty="0" err="1" smtClean="0">
                <a:latin typeface="Bookman Old Style" panose="02050604050505020204" pitchFamily="18" charset="0"/>
              </a:rPr>
              <a:t>Фидания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3200" b="1" dirty="0" err="1" smtClean="0">
                <a:latin typeface="Bookman Old Style" panose="02050604050505020204" pitchFamily="18" charset="0"/>
              </a:rPr>
              <a:t>Галимзяновна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-учитель математики и информатики</a:t>
            </a:r>
          </a:p>
          <a:p>
            <a:pPr algn="ctr" eaLnBrk="1" hangingPunct="1">
              <a:spcBef>
                <a:spcPct val="20000"/>
              </a:spcBef>
            </a:pPr>
            <a:endParaRPr lang="ru-RU" altLang="ru-RU" sz="3200" b="1" dirty="0" smtClean="0"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3200" b="1" dirty="0" err="1" smtClean="0">
                <a:latin typeface="Bookman Old Style" panose="02050604050505020204" pitchFamily="18" charset="0"/>
              </a:rPr>
              <a:t>Зиятдинова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3200" b="1" dirty="0" err="1" smtClean="0">
                <a:latin typeface="Bookman Old Style" panose="02050604050505020204" pitchFamily="18" charset="0"/>
              </a:rPr>
              <a:t>Люзия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3200" b="1" dirty="0" err="1" smtClean="0">
                <a:latin typeface="Bookman Old Style" panose="02050604050505020204" pitchFamily="18" charset="0"/>
              </a:rPr>
              <a:t>Равиловна</a:t>
            </a:r>
            <a:r>
              <a:rPr lang="ru-RU" altLang="ru-RU" sz="3200" b="1" dirty="0" smtClean="0">
                <a:latin typeface="Bookman Old Style" panose="02050604050505020204" pitchFamily="18" charset="0"/>
              </a:rPr>
              <a:t>-учитель татарского языка и литературы</a:t>
            </a:r>
          </a:p>
          <a:p>
            <a:pPr algn="ctr" eaLnBrk="1" hangingPunct="1">
              <a:spcBef>
                <a:spcPct val="20000"/>
              </a:spcBef>
            </a:pPr>
            <a:endParaRPr lang="ru-RU" altLang="ru-RU" sz="3200" b="1" dirty="0">
              <a:latin typeface="Bookman Old Style" panose="02050604050505020204" pitchFamily="18" charset="0"/>
            </a:endParaRPr>
          </a:p>
        </p:txBody>
      </p:sp>
      <p:sp>
        <p:nvSpPr>
          <p:cNvPr id="16390" name="AutoShape 11" descr="https://edu.tatar.ru/upload/anketas/16496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391" name="AutoShape 13" descr="https://edu.tatar.ru/upload/anketas/164964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351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8534400" cy="685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0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Наши педагоги</a:t>
            </a:r>
          </a:p>
        </p:txBody>
      </p:sp>
      <p:sp>
        <p:nvSpPr>
          <p:cNvPr id="18435" name="Rectangle 20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838200"/>
            <a:ext cx="8229600" cy="57591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eaLnBrk="1" hangingPunct="1">
              <a:buFontTx/>
              <a:buNone/>
            </a:pP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Миннуллин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Рафиль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Масгутович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-учитель физкультуры и ОБЖ</a:t>
            </a:r>
          </a:p>
          <a:p>
            <a:pPr marL="0" indent="0" algn="ctr" eaLnBrk="1" hangingPunct="1">
              <a:buFontTx/>
              <a:buNone/>
            </a:pPr>
            <a:endParaRPr lang="ru-RU" altLang="ru-RU" sz="2800" b="1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Ахмадуллина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Тахира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Галимзяновна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-учитель химии</a:t>
            </a:r>
          </a:p>
          <a:p>
            <a:pPr marL="0" indent="0" algn="ctr" eaLnBrk="1" hangingPunct="1">
              <a:buFontTx/>
              <a:buNone/>
            </a:pPr>
            <a:endParaRPr lang="ru-RU" altLang="ru-RU" sz="2800" b="1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Ибрагимова Сирина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Салимулловна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-учитель биологии, географии и технологии</a:t>
            </a:r>
          </a:p>
          <a:p>
            <a:pPr marL="0" indent="0" algn="ctr" eaLnBrk="1" hangingPunct="1">
              <a:buFontTx/>
              <a:buNone/>
            </a:pPr>
            <a:endParaRPr lang="ru-RU" altLang="ru-RU" sz="2800" b="1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FontTx/>
              <a:buNone/>
            </a:pP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Назмеева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Люция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Тауфиковна</a:t>
            </a:r>
            <a:r>
              <a:rPr lang="ru-RU" altLang="ru-RU" sz="28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-учитель английского языка</a:t>
            </a:r>
          </a:p>
        </p:txBody>
      </p:sp>
      <p:sp>
        <p:nvSpPr>
          <p:cNvPr id="18441" name="AutoShape 15" descr="https://edu.tatar.ru/upload/anketas/20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443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8534400" cy="685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0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Наши педагоги</a:t>
            </a:r>
          </a:p>
        </p:txBody>
      </p:sp>
      <p:sp>
        <p:nvSpPr>
          <p:cNvPr id="19460" name="Rectangle 20"/>
          <p:cNvSpPr>
            <a:spLocks noChangeArrowheads="1"/>
          </p:cNvSpPr>
          <p:nvPr/>
        </p:nvSpPr>
        <p:spPr bwMode="auto">
          <a:xfrm>
            <a:off x="0" y="914400"/>
            <a:ext cx="9144000" cy="481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2800" b="1" dirty="0" smtClean="0">
                <a:latin typeface="Bookman Old Style" panose="02050604050505020204" pitchFamily="18" charset="0"/>
              </a:rPr>
              <a:t>Сафина Амина </a:t>
            </a:r>
            <a:r>
              <a:rPr lang="ru-RU" altLang="ru-RU" sz="2800" b="1" dirty="0" err="1" smtClean="0">
                <a:latin typeface="Bookman Old Style" panose="02050604050505020204" pitchFamily="18" charset="0"/>
              </a:rPr>
              <a:t>Мугировна</a:t>
            </a:r>
            <a:r>
              <a:rPr lang="ru-RU" altLang="ru-RU" sz="2800" b="1" dirty="0" smtClean="0">
                <a:latin typeface="Bookman Old Style" panose="02050604050505020204" pitchFamily="18" charset="0"/>
              </a:rPr>
              <a:t>-учитель начальных классов</a:t>
            </a:r>
          </a:p>
          <a:p>
            <a:pPr algn="ctr" eaLnBrk="1" hangingPunct="1">
              <a:spcBef>
                <a:spcPct val="20000"/>
              </a:spcBef>
            </a:pPr>
            <a:endParaRPr lang="ru-RU" altLang="ru-RU" sz="2800" b="1" dirty="0" smtClean="0"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2800" b="1" dirty="0" err="1" smtClean="0">
                <a:latin typeface="Bookman Old Style" panose="02050604050505020204" pitchFamily="18" charset="0"/>
              </a:rPr>
              <a:t>Сабирова</a:t>
            </a:r>
            <a:r>
              <a:rPr lang="ru-RU" altLang="ru-RU" sz="28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latin typeface="Bookman Old Style" panose="02050604050505020204" pitchFamily="18" charset="0"/>
              </a:rPr>
              <a:t>Нурия</a:t>
            </a:r>
            <a:r>
              <a:rPr lang="ru-RU" altLang="ru-RU" sz="28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latin typeface="Bookman Old Style" panose="02050604050505020204" pitchFamily="18" charset="0"/>
              </a:rPr>
              <a:t>Тальгатовна</a:t>
            </a:r>
            <a:r>
              <a:rPr lang="ru-RU" altLang="ru-RU" sz="2800" b="1" dirty="0" smtClean="0">
                <a:latin typeface="Bookman Old Style" panose="02050604050505020204" pitchFamily="18" charset="0"/>
              </a:rPr>
              <a:t>-учитель начальных классов</a:t>
            </a:r>
          </a:p>
          <a:p>
            <a:pPr algn="ctr" eaLnBrk="1" hangingPunct="1">
              <a:spcBef>
                <a:spcPct val="20000"/>
              </a:spcBef>
            </a:pPr>
            <a:endParaRPr lang="ru-RU" altLang="ru-RU" sz="2800" b="1" dirty="0" smtClean="0">
              <a:latin typeface="Bookman Old Style" panose="02050604050505020204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2800" b="1" dirty="0" smtClean="0">
                <a:latin typeface="Bookman Old Style" panose="02050604050505020204" pitchFamily="18" charset="0"/>
              </a:rPr>
              <a:t>Валиева </a:t>
            </a:r>
            <a:r>
              <a:rPr lang="ru-RU" altLang="ru-RU" sz="2800" b="1" dirty="0" err="1" smtClean="0">
                <a:latin typeface="Bookman Old Style" panose="02050604050505020204" pitchFamily="18" charset="0"/>
              </a:rPr>
              <a:t>Зульфия</a:t>
            </a:r>
            <a:r>
              <a:rPr lang="ru-RU" altLang="ru-RU" sz="2800" b="1" dirty="0" smtClean="0">
                <a:latin typeface="Bookman Old Style" panose="02050604050505020204" pitchFamily="18" charset="0"/>
              </a:rPr>
              <a:t> </a:t>
            </a:r>
            <a:r>
              <a:rPr lang="ru-RU" altLang="ru-RU" sz="2800" b="1" dirty="0" err="1" smtClean="0">
                <a:latin typeface="Bookman Old Style" panose="02050604050505020204" pitchFamily="18" charset="0"/>
              </a:rPr>
              <a:t>Фаритовна</a:t>
            </a:r>
            <a:r>
              <a:rPr lang="ru-RU" altLang="ru-RU" sz="2800" b="1" dirty="0" smtClean="0">
                <a:latin typeface="Bookman Old Style" panose="02050604050505020204" pitchFamily="18" charset="0"/>
              </a:rPr>
              <a:t>-учитель начальных классов</a:t>
            </a:r>
            <a:endParaRPr lang="ru-RU" altLang="ru-RU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08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690</TotalTime>
  <Words>704</Words>
  <Application>Microsoft Office PowerPoint</Application>
  <PresentationFormat>Экран (4:3)</PresentationFormat>
  <Paragraphs>291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Волна</vt:lpstr>
      <vt:lpstr>1_Воздушный поток</vt:lpstr>
      <vt:lpstr>Документ</vt:lpstr>
      <vt:lpstr>МБОУ «Черемшанская основная общеобразовательная школа имени И.Н.Насыбуллина» Апастовского муниципального района РТ</vt:lpstr>
      <vt:lpstr>«Формирование ключевых компетенций обучающихся и педагогов как условие развития образовательного и воспитательного потенциала школы».  </vt:lpstr>
      <vt:lpstr>Презентация PowerPoint</vt:lpstr>
      <vt:lpstr>Результаты  2016-2017 учебного года</vt:lpstr>
      <vt:lpstr>В начальных классах</vt:lpstr>
      <vt:lpstr>Качество знаний по  предметам</vt:lpstr>
      <vt:lpstr>Выпускники - 2017</vt:lpstr>
      <vt:lpstr>Трудоустройство выпускников</vt:lpstr>
      <vt:lpstr>Презентация PowerPoint</vt:lpstr>
      <vt:lpstr> Достижения обучающихся за 2016-2017 учебный год </vt:lpstr>
      <vt:lpstr>Внеурочная деятельность       </vt:lpstr>
      <vt:lpstr>Презентация PowerPoint</vt:lpstr>
      <vt:lpstr>Презентация PowerPoint</vt:lpstr>
      <vt:lpstr>Профессиональная переподготовка руководителей, учителей</vt:lpstr>
      <vt:lpstr>Презентация PowerPoint</vt:lpstr>
      <vt:lpstr>НАШИ ПЕДАГОГИ</vt:lpstr>
      <vt:lpstr>Директор нашей школы- Вафин И.И., учитель истории и обществознания первой квал.категории  Заместитель директора по УР- Идиятуллина Г.К., учитель математики и физики первой квал.категории Заместитель директора по ВР- Шириязданова М.Р., учитель русского языка и литературы первой квал.категории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учебного процесса по результатам мониторинга и качества знаний во 2 четверти</dc:title>
  <dc:creator>Рамзия</dc:creator>
  <cp:lastModifiedBy>Гульшат</cp:lastModifiedBy>
  <cp:revision>64</cp:revision>
  <dcterms:created xsi:type="dcterms:W3CDTF">2017-02-28T05:57:01Z</dcterms:created>
  <dcterms:modified xsi:type="dcterms:W3CDTF">2017-10-06T07:17:13Z</dcterms:modified>
</cp:coreProperties>
</file>